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9"/>
  </p:notesMasterIdLst>
  <p:sldIdLst>
    <p:sldId id="256" r:id="rId2"/>
    <p:sldId id="281" r:id="rId3"/>
    <p:sldId id="257" r:id="rId4"/>
    <p:sldId id="262" r:id="rId5"/>
    <p:sldId id="260" r:id="rId6"/>
    <p:sldId id="269" r:id="rId7"/>
    <p:sldId id="264" r:id="rId8"/>
    <p:sldId id="266" r:id="rId9"/>
    <p:sldId id="268" r:id="rId10"/>
    <p:sldId id="270" r:id="rId11"/>
    <p:sldId id="271" r:id="rId12"/>
    <p:sldId id="274" r:id="rId13"/>
    <p:sldId id="275" r:id="rId14"/>
    <p:sldId id="276" r:id="rId15"/>
    <p:sldId id="277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84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57760-F863-4840-8304-A21EEC16862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14FA958-AE38-4D0E-8279-5170EDAAC0BF}">
      <dgm:prSet/>
      <dgm:spPr/>
      <dgm:t>
        <a:bodyPr/>
        <a:lstStyle/>
        <a:p>
          <a:pPr>
            <a:defRPr b="1"/>
          </a:pP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ISO/IEC 27001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F1DB92-3F7B-4B8D-89EB-0C718A1A720B}" type="parTrans" cxnId="{3DEDF989-C78A-4915-8A10-5972E7D2F7E1}">
      <dgm:prSet/>
      <dgm:spPr/>
      <dgm:t>
        <a:bodyPr/>
        <a:lstStyle/>
        <a:p>
          <a:endParaRPr lang="en-US"/>
        </a:p>
      </dgm:t>
    </dgm:pt>
    <dgm:pt modelId="{BE57E003-6594-4CEE-ACA1-2DA9E44800C2}" type="sibTrans" cxnId="{3DEDF989-C78A-4915-8A10-5972E7D2F7E1}">
      <dgm:prSet/>
      <dgm:spPr/>
      <dgm:t>
        <a:bodyPr/>
        <a:lstStyle/>
        <a:p>
          <a:endParaRPr lang="en-US"/>
        </a:p>
      </dgm:t>
    </dgm:pt>
    <dgm:pt modelId="{718B7927-0DEE-417B-A07F-203DB7FD6A75}">
      <dgm:prSet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- Provides guidance for improving ISMS 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2BD78D-7506-47ED-892B-EE92E77C6759}" type="parTrans" cxnId="{7204F3AC-5B8B-409E-A21B-1010FBE9A935}">
      <dgm:prSet/>
      <dgm:spPr/>
      <dgm:t>
        <a:bodyPr/>
        <a:lstStyle/>
        <a:p>
          <a:endParaRPr lang="en-US"/>
        </a:p>
      </dgm:t>
    </dgm:pt>
    <dgm:pt modelId="{B816B5A9-8C8D-4E7D-81E4-B720BD562FE6}" type="sibTrans" cxnId="{7204F3AC-5B8B-409E-A21B-1010FBE9A935}">
      <dgm:prSet/>
      <dgm:spPr/>
      <dgm:t>
        <a:bodyPr/>
        <a:lstStyle/>
        <a:p>
          <a:endParaRPr lang="en-US"/>
        </a:p>
      </dgm:t>
    </dgm:pt>
    <dgm:pt modelId="{11A2C7CD-DD6C-4EBC-8320-C42DA84E5B02}">
      <dgm:prSet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- Provides a centralised framework	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EB8D6-4471-4C19-A86B-BB9AA5B03ADB}" type="parTrans" cxnId="{E421B272-D442-4EC8-9FCF-36AC6E8A1389}">
      <dgm:prSet/>
      <dgm:spPr/>
      <dgm:t>
        <a:bodyPr/>
        <a:lstStyle/>
        <a:p>
          <a:endParaRPr lang="en-US"/>
        </a:p>
      </dgm:t>
    </dgm:pt>
    <dgm:pt modelId="{9B0228AD-7ABC-4285-BCEA-ECF7CDE6DDD1}" type="sibTrans" cxnId="{E421B272-D442-4EC8-9FCF-36AC6E8A1389}">
      <dgm:prSet/>
      <dgm:spPr/>
      <dgm:t>
        <a:bodyPr/>
        <a:lstStyle/>
        <a:p>
          <a:endParaRPr lang="en-US"/>
        </a:p>
      </dgm:t>
    </dgm:pt>
    <dgm:pt modelId="{0AC594E3-6F87-4601-B195-1D9E3A37A429}">
      <dgm:prSet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- Provides certification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047FBA-894B-4AA6-B8E5-8FFA55C00C6B}" type="parTrans" cxnId="{2A9EFEE3-C940-4A3B-8433-7B62B4619C99}">
      <dgm:prSet/>
      <dgm:spPr/>
      <dgm:t>
        <a:bodyPr/>
        <a:lstStyle/>
        <a:p>
          <a:endParaRPr lang="en-US"/>
        </a:p>
      </dgm:t>
    </dgm:pt>
    <dgm:pt modelId="{D0E6692A-2C5E-4759-BD64-F011F8BC082F}" type="sibTrans" cxnId="{2A9EFEE3-C940-4A3B-8433-7B62B4619C99}">
      <dgm:prSet/>
      <dgm:spPr/>
      <dgm:t>
        <a:bodyPr/>
        <a:lstStyle/>
        <a:p>
          <a:endParaRPr lang="en-US"/>
        </a:p>
      </dgm:t>
    </dgm:pt>
    <dgm:pt modelId="{B989A655-7D04-4A96-9284-3F11BEA4AD2C}">
      <dgm:prSet/>
      <dgm:spPr/>
      <dgm:t>
        <a:bodyPr/>
        <a:lstStyle/>
        <a:p>
          <a:pPr>
            <a:defRPr b="1"/>
          </a:pP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NIST SP 800/30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2A2919-AA58-4E06-8994-16C6A7F14D7C}" type="parTrans" cxnId="{B0C7517D-693B-4AA2-B512-694338002761}">
      <dgm:prSet/>
      <dgm:spPr/>
      <dgm:t>
        <a:bodyPr/>
        <a:lstStyle/>
        <a:p>
          <a:endParaRPr lang="en-US"/>
        </a:p>
      </dgm:t>
    </dgm:pt>
    <dgm:pt modelId="{F27071E4-91B1-41BC-A488-5553A2B317A0}" type="sibTrans" cxnId="{B0C7517D-693B-4AA2-B512-694338002761}">
      <dgm:prSet/>
      <dgm:spPr/>
      <dgm:t>
        <a:bodyPr/>
        <a:lstStyle/>
        <a:p>
          <a:endParaRPr lang="en-US"/>
        </a:p>
      </dgm:t>
    </dgm:pt>
    <dgm:pt modelId="{850BC1D0-E5B7-4C0E-A6D5-EAC0410934E2}">
      <dgm:prSet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- Alternative to ISO/IEC 27001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500A44-EA5A-4FD6-947F-A1D7FE6F497D}" type="parTrans" cxnId="{81F59724-C0D7-4E40-8D28-55B2A78C7339}">
      <dgm:prSet/>
      <dgm:spPr/>
      <dgm:t>
        <a:bodyPr/>
        <a:lstStyle/>
        <a:p>
          <a:endParaRPr lang="en-US"/>
        </a:p>
      </dgm:t>
    </dgm:pt>
    <dgm:pt modelId="{A21B6BE3-3047-4DAE-977B-FD10C0477C99}" type="sibTrans" cxnId="{81F59724-C0D7-4E40-8D28-55B2A78C7339}">
      <dgm:prSet/>
      <dgm:spPr/>
      <dgm:t>
        <a:bodyPr/>
        <a:lstStyle/>
        <a:p>
          <a:endParaRPr lang="en-US"/>
        </a:p>
      </dgm:t>
    </dgm:pt>
    <dgm:pt modelId="{37814B69-6E33-43A7-A367-715F60E0E713}">
      <dgm:prSet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- Provides a Risk assessment guideline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2E8CC4-FD27-4926-BB03-C1DD82A5F54B}" type="parTrans" cxnId="{F7FFC53D-6F13-46E7-924D-2EC0171E39F6}">
      <dgm:prSet/>
      <dgm:spPr/>
      <dgm:t>
        <a:bodyPr/>
        <a:lstStyle/>
        <a:p>
          <a:endParaRPr lang="en-US"/>
        </a:p>
      </dgm:t>
    </dgm:pt>
    <dgm:pt modelId="{F3316B26-9142-41BC-AB5E-240290F2D5A7}" type="sibTrans" cxnId="{F7FFC53D-6F13-46E7-924D-2EC0171E39F6}">
      <dgm:prSet/>
      <dgm:spPr/>
      <dgm:t>
        <a:bodyPr/>
        <a:lstStyle/>
        <a:p>
          <a:endParaRPr lang="en-US"/>
        </a:p>
      </dgm:t>
    </dgm:pt>
    <dgm:pt modelId="{33E5BB65-6A80-489B-91D0-DCEB4A101C80}" type="pres">
      <dgm:prSet presAssocID="{BCB57760-F863-4840-8304-A21EEC168628}" presName="root" presStyleCnt="0">
        <dgm:presLayoutVars>
          <dgm:dir/>
          <dgm:resizeHandles val="exact"/>
        </dgm:presLayoutVars>
      </dgm:prSet>
      <dgm:spPr/>
    </dgm:pt>
    <dgm:pt modelId="{415BF5A8-7ABE-4430-8012-519E55F83A9B}" type="pres">
      <dgm:prSet presAssocID="{014FA958-AE38-4D0E-8279-5170EDAAC0BF}" presName="compNode" presStyleCnt="0"/>
      <dgm:spPr/>
    </dgm:pt>
    <dgm:pt modelId="{F2CD18A9-A17D-4E05-AE69-13C8216780F1}" type="pres">
      <dgm:prSet presAssocID="{014FA958-AE38-4D0E-8279-5170EDAAC0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83813125-3F58-4121-B152-3A548DD24031}" type="pres">
      <dgm:prSet presAssocID="{014FA958-AE38-4D0E-8279-5170EDAAC0BF}" presName="iconSpace" presStyleCnt="0"/>
      <dgm:spPr/>
    </dgm:pt>
    <dgm:pt modelId="{C20A0101-AC50-4EE8-83CF-80535804D973}" type="pres">
      <dgm:prSet presAssocID="{014FA958-AE38-4D0E-8279-5170EDAAC0BF}" presName="parTx" presStyleLbl="revTx" presStyleIdx="0" presStyleCnt="4">
        <dgm:presLayoutVars>
          <dgm:chMax val="0"/>
          <dgm:chPref val="0"/>
        </dgm:presLayoutVars>
      </dgm:prSet>
      <dgm:spPr/>
    </dgm:pt>
    <dgm:pt modelId="{811187CC-1F49-4CCC-A2D8-6B2DDE6C55A0}" type="pres">
      <dgm:prSet presAssocID="{014FA958-AE38-4D0E-8279-5170EDAAC0BF}" presName="txSpace" presStyleCnt="0"/>
      <dgm:spPr/>
    </dgm:pt>
    <dgm:pt modelId="{F37E9F80-E327-4347-BDE6-3B1A4FC18B50}" type="pres">
      <dgm:prSet presAssocID="{014FA958-AE38-4D0E-8279-5170EDAAC0BF}" presName="desTx" presStyleLbl="revTx" presStyleIdx="1" presStyleCnt="4">
        <dgm:presLayoutVars/>
      </dgm:prSet>
      <dgm:spPr/>
    </dgm:pt>
    <dgm:pt modelId="{057073CE-471B-498C-BD8C-175C60727873}" type="pres">
      <dgm:prSet presAssocID="{BE57E003-6594-4CEE-ACA1-2DA9E44800C2}" presName="sibTrans" presStyleCnt="0"/>
      <dgm:spPr/>
    </dgm:pt>
    <dgm:pt modelId="{7D042C33-D1A6-4959-982C-A32C762B60EC}" type="pres">
      <dgm:prSet presAssocID="{B989A655-7D04-4A96-9284-3F11BEA4AD2C}" presName="compNode" presStyleCnt="0"/>
      <dgm:spPr/>
    </dgm:pt>
    <dgm:pt modelId="{5AA45079-08AA-4BE4-85CD-A5CF354E8239}" type="pres">
      <dgm:prSet presAssocID="{B989A655-7D04-4A96-9284-3F11BEA4AD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7C173EE-D659-4F8B-80A3-92E822D48F27}" type="pres">
      <dgm:prSet presAssocID="{B989A655-7D04-4A96-9284-3F11BEA4AD2C}" presName="iconSpace" presStyleCnt="0"/>
      <dgm:spPr/>
    </dgm:pt>
    <dgm:pt modelId="{60B8586A-EDDF-4FF8-B4A9-3E8ED7ADD612}" type="pres">
      <dgm:prSet presAssocID="{B989A655-7D04-4A96-9284-3F11BEA4AD2C}" presName="parTx" presStyleLbl="revTx" presStyleIdx="2" presStyleCnt="4">
        <dgm:presLayoutVars>
          <dgm:chMax val="0"/>
          <dgm:chPref val="0"/>
        </dgm:presLayoutVars>
      </dgm:prSet>
      <dgm:spPr/>
    </dgm:pt>
    <dgm:pt modelId="{8F45CE15-C918-40B6-8ADC-45E782895F3F}" type="pres">
      <dgm:prSet presAssocID="{B989A655-7D04-4A96-9284-3F11BEA4AD2C}" presName="txSpace" presStyleCnt="0"/>
      <dgm:spPr/>
    </dgm:pt>
    <dgm:pt modelId="{7D8C0368-14E7-4256-9553-FF2F742AD146}" type="pres">
      <dgm:prSet presAssocID="{B989A655-7D04-4A96-9284-3F11BEA4AD2C}" presName="desTx" presStyleLbl="revTx" presStyleIdx="3" presStyleCnt="4">
        <dgm:presLayoutVars/>
      </dgm:prSet>
      <dgm:spPr/>
    </dgm:pt>
  </dgm:ptLst>
  <dgm:cxnLst>
    <dgm:cxn modelId="{81F59724-C0D7-4E40-8D28-55B2A78C7339}" srcId="{B989A655-7D04-4A96-9284-3F11BEA4AD2C}" destId="{850BC1D0-E5B7-4C0E-A6D5-EAC0410934E2}" srcOrd="0" destOrd="0" parTransId="{F5500A44-EA5A-4FD6-947F-A1D7FE6F497D}" sibTransId="{A21B6BE3-3047-4DAE-977B-FD10C0477C99}"/>
    <dgm:cxn modelId="{484A7A32-8C32-4EE0-812D-0918E083BB30}" type="presOf" srcId="{0AC594E3-6F87-4601-B195-1D9E3A37A429}" destId="{F37E9F80-E327-4347-BDE6-3B1A4FC18B50}" srcOrd="0" destOrd="2" presId="urn:microsoft.com/office/officeart/2018/5/layout/CenteredIconLabelDescriptionList"/>
    <dgm:cxn modelId="{F7FFC53D-6F13-46E7-924D-2EC0171E39F6}" srcId="{B989A655-7D04-4A96-9284-3F11BEA4AD2C}" destId="{37814B69-6E33-43A7-A367-715F60E0E713}" srcOrd="1" destOrd="0" parTransId="{0B2E8CC4-FD27-4926-BB03-C1DD82A5F54B}" sibTransId="{F3316B26-9142-41BC-AB5E-240290F2D5A7}"/>
    <dgm:cxn modelId="{AD302065-F85F-4EDE-83DB-11E0419A0731}" type="presOf" srcId="{37814B69-6E33-43A7-A367-715F60E0E713}" destId="{7D8C0368-14E7-4256-9553-FF2F742AD146}" srcOrd="0" destOrd="1" presId="urn:microsoft.com/office/officeart/2018/5/layout/CenteredIconLabelDescriptionList"/>
    <dgm:cxn modelId="{FC5DB966-DA96-44ED-9DFD-123F6A2422AC}" type="presOf" srcId="{014FA958-AE38-4D0E-8279-5170EDAAC0BF}" destId="{C20A0101-AC50-4EE8-83CF-80535804D973}" srcOrd="0" destOrd="0" presId="urn:microsoft.com/office/officeart/2018/5/layout/CenteredIconLabelDescriptionList"/>
    <dgm:cxn modelId="{E421B272-D442-4EC8-9FCF-36AC6E8A1389}" srcId="{014FA958-AE38-4D0E-8279-5170EDAAC0BF}" destId="{11A2C7CD-DD6C-4EBC-8320-C42DA84E5B02}" srcOrd="1" destOrd="0" parTransId="{330EB8D6-4471-4C19-A86B-BB9AA5B03ADB}" sibTransId="{9B0228AD-7ABC-4285-BCEA-ECF7CDE6DDD1}"/>
    <dgm:cxn modelId="{B0C7517D-693B-4AA2-B512-694338002761}" srcId="{BCB57760-F863-4840-8304-A21EEC168628}" destId="{B989A655-7D04-4A96-9284-3F11BEA4AD2C}" srcOrd="1" destOrd="0" parTransId="{892A2919-AA58-4E06-8994-16C6A7F14D7C}" sibTransId="{F27071E4-91B1-41BC-A488-5553A2B317A0}"/>
    <dgm:cxn modelId="{03C5BE82-3EE0-4EBF-B115-1F433DDDAD4A}" type="presOf" srcId="{11A2C7CD-DD6C-4EBC-8320-C42DA84E5B02}" destId="{F37E9F80-E327-4347-BDE6-3B1A4FC18B50}" srcOrd="0" destOrd="1" presId="urn:microsoft.com/office/officeart/2018/5/layout/CenteredIconLabelDescriptionList"/>
    <dgm:cxn modelId="{3DEDF989-C78A-4915-8A10-5972E7D2F7E1}" srcId="{BCB57760-F863-4840-8304-A21EEC168628}" destId="{014FA958-AE38-4D0E-8279-5170EDAAC0BF}" srcOrd="0" destOrd="0" parTransId="{8CF1DB92-3F7B-4B8D-89EB-0C718A1A720B}" sibTransId="{BE57E003-6594-4CEE-ACA1-2DA9E44800C2}"/>
    <dgm:cxn modelId="{B5DB87A9-A6D1-4815-857A-4CA8E80EF461}" type="presOf" srcId="{BCB57760-F863-4840-8304-A21EEC168628}" destId="{33E5BB65-6A80-489B-91D0-DCEB4A101C80}" srcOrd="0" destOrd="0" presId="urn:microsoft.com/office/officeart/2018/5/layout/CenteredIconLabelDescriptionList"/>
    <dgm:cxn modelId="{7204F3AC-5B8B-409E-A21B-1010FBE9A935}" srcId="{014FA958-AE38-4D0E-8279-5170EDAAC0BF}" destId="{718B7927-0DEE-417B-A07F-203DB7FD6A75}" srcOrd="0" destOrd="0" parTransId="{EA2BD78D-7506-47ED-892B-EE92E77C6759}" sibTransId="{B816B5A9-8C8D-4E7D-81E4-B720BD562FE6}"/>
    <dgm:cxn modelId="{0ADF2EB9-0AE8-4FD2-9BD1-AC47098AFD89}" type="presOf" srcId="{850BC1D0-E5B7-4C0E-A6D5-EAC0410934E2}" destId="{7D8C0368-14E7-4256-9553-FF2F742AD146}" srcOrd="0" destOrd="0" presId="urn:microsoft.com/office/officeart/2018/5/layout/CenteredIconLabelDescriptionList"/>
    <dgm:cxn modelId="{0C2C45D0-683A-482E-B3B9-BEB4CACC2325}" type="presOf" srcId="{718B7927-0DEE-417B-A07F-203DB7FD6A75}" destId="{F37E9F80-E327-4347-BDE6-3B1A4FC18B50}" srcOrd="0" destOrd="0" presId="urn:microsoft.com/office/officeart/2018/5/layout/CenteredIconLabelDescriptionList"/>
    <dgm:cxn modelId="{2A9EFEE3-C940-4A3B-8433-7B62B4619C99}" srcId="{014FA958-AE38-4D0E-8279-5170EDAAC0BF}" destId="{0AC594E3-6F87-4601-B195-1D9E3A37A429}" srcOrd="2" destOrd="0" parTransId="{A0047FBA-894B-4AA6-B8E5-8FFA55C00C6B}" sibTransId="{D0E6692A-2C5E-4759-BD64-F011F8BC082F}"/>
    <dgm:cxn modelId="{9090C2EA-2C85-41BC-B5A1-F7139D0C8A62}" type="presOf" srcId="{B989A655-7D04-4A96-9284-3F11BEA4AD2C}" destId="{60B8586A-EDDF-4FF8-B4A9-3E8ED7ADD612}" srcOrd="0" destOrd="0" presId="urn:microsoft.com/office/officeart/2018/5/layout/CenteredIconLabelDescriptionList"/>
    <dgm:cxn modelId="{C710928F-8C0F-41A5-B98E-B17F2FE0A432}" type="presParOf" srcId="{33E5BB65-6A80-489B-91D0-DCEB4A101C80}" destId="{415BF5A8-7ABE-4430-8012-519E55F83A9B}" srcOrd="0" destOrd="0" presId="urn:microsoft.com/office/officeart/2018/5/layout/CenteredIconLabelDescriptionList"/>
    <dgm:cxn modelId="{19A35777-90CD-43B7-B19B-D754B55B3177}" type="presParOf" srcId="{415BF5A8-7ABE-4430-8012-519E55F83A9B}" destId="{F2CD18A9-A17D-4E05-AE69-13C8216780F1}" srcOrd="0" destOrd="0" presId="urn:microsoft.com/office/officeart/2018/5/layout/CenteredIconLabelDescriptionList"/>
    <dgm:cxn modelId="{A5B4FE4A-6470-484D-BFE6-9ECEF4BF47B9}" type="presParOf" srcId="{415BF5A8-7ABE-4430-8012-519E55F83A9B}" destId="{83813125-3F58-4121-B152-3A548DD24031}" srcOrd="1" destOrd="0" presId="urn:microsoft.com/office/officeart/2018/5/layout/CenteredIconLabelDescriptionList"/>
    <dgm:cxn modelId="{B3A0B611-B01F-47B1-AEF4-9ED0D95BD10D}" type="presParOf" srcId="{415BF5A8-7ABE-4430-8012-519E55F83A9B}" destId="{C20A0101-AC50-4EE8-83CF-80535804D973}" srcOrd="2" destOrd="0" presId="urn:microsoft.com/office/officeart/2018/5/layout/CenteredIconLabelDescriptionList"/>
    <dgm:cxn modelId="{7775CF66-D41F-43EB-943E-C3E37BD5096A}" type="presParOf" srcId="{415BF5A8-7ABE-4430-8012-519E55F83A9B}" destId="{811187CC-1F49-4CCC-A2D8-6B2DDE6C55A0}" srcOrd="3" destOrd="0" presId="urn:microsoft.com/office/officeart/2018/5/layout/CenteredIconLabelDescriptionList"/>
    <dgm:cxn modelId="{AA1F4F8F-B199-402F-B141-E7B445751A71}" type="presParOf" srcId="{415BF5A8-7ABE-4430-8012-519E55F83A9B}" destId="{F37E9F80-E327-4347-BDE6-3B1A4FC18B50}" srcOrd="4" destOrd="0" presId="urn:microsoft.com/office/officeart/2018/5/layout/CenteredIconLabelDescriptionList"/>
    <dgm:cxn modelId="{538C8519-15C9-4B41-91B9-F04EC0CD8295}" type="presParOf" srcId="{33E5BB65-6A80-489B-91D0-DCEB4A101C80}" destId="{057073CE-471B-498C-BD8C-175C60727873}" srcOrd="1" destOrd="0" presId="urn:microsoft.com/office/officeart/2018/5/layout/CenteredIconLabelDescriptionList"/>
    <dgm:cxn modelId="{996970CA-D6AE-4DF9-A717-6BE139FB0559}" type="presParOf" srcId="{33E5BB65-6A80-489B-91D0-DCEB4A101C80}" destId="{7D042C33-D1A6-4959-982C-A32C762B60EC}" srcOrd="2" destOrd="0" presId="urn:microsoft.com/office/officeart/2018/5/layout/CenteredIconLabelDescriptionList"/>
    <dgm:cxn modelId="{E8042319-8C70-49D2-ACAD-C952DD0D4D5D}" type="presParOf" srcId="{7D042C33-D1A6-4959-982C-A32C762B60EC}" destId="{5AA45079-08AA-4BE4-85CD-A5CF354E8239}" srcOrd="0" destOrd="0" presId="urn:microsoft.com/office/officeart/2018/5/layout/CenteredIconLabelDescriptionList"/>
    <dgm:cxn modelId="{B961EA63-F179-425B-A91C-3D956BDA26CA}" type="presParOf" srcId="{7D042C33-D1A6-4959-982C-A32C762B60EC}" destId="{F7C173EE-D659-4F8B-80A3-92E822D48F27}" srcOrd="1" destOrd="0" presId="urn:microsoft.com/office/officeart/2018/5/layout/CenteredIconLabelDescriptionList"/>
    <dgm:cxn modelId="{D407AC2C-9E3E-47C2-A4F9-42D616AE7F63}" type="presParOf" srcId="{7D042C33-D1A6-4959-982C-A32C762B60EC}" destId="{60B8586A-EDDF-4FF8-B4A9-3E8ED7ADD612}" srcOrd="2" destOrd="0" presId="urn:microsoft.com/office/officeart/2018/5/layout/CenteredIconLabelDescriptionList"/>
    <dgm:cxn modelId="{478EE69D-EF8D-44DE-8AC7-40BA01A275F6}" type="presParOf" srcId="{7D042C33-D1A6-4959-982C-A32C762B60EC}" destId="{8F45CE15-C918-40B6-8ADC-45E782895F3F}" srcOrd="3" destOrd="0" presId="urn:microsoft.com/office/officeart/2018/5/layout/CenteredIconLabelDescriptionList"/>
    <dgm:cxn modelId="{F259B1FD-9D49-44CF-9220-F77169DB0880}" type="presParOf" srcId="{7D042C33-D1A6-4959-982C-A32C762B60EC}" destId="{7D8C0368-14E7-4256-9553-FF2F742AD14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D18A9-A17D-4E05-AE69-13C8216780F1}">
      <dsp:nvSpPr>
        <dsp:cNvPr id="0" name=""/>
        <dsp:cNvSpPr/>
      </dsp:nvSpPr>
      <dsp:spPr>
        <a:xfrm>
          <a:off x="1735199" y="3849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A0101-AC50-4EE8-83CF-80535804D973}">
      <dsp:nvSpPr>
        <dsp:cNvPr id="0" name=""/>
        <dsp:cNvSpPr/>
      </dsp:nvSpPr>
      <dsp:spPr>
        <a:xfrm>
          <a:off x="331199" y="17201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dirty="0">
              <a:latin typeface="Arial" panose="020B0604020202020204" pitchFamily="34" charset="0"/>
              <a:cs typeface="Arial" panose="020B0604020202020204" pitchFamily="34" charset="0"/>
            </a:rPr>
            <a:t>ISO/IEC 27001</a:t>
          </a:r>
          <a:endParaRPr lang="en-US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199" y="1720165"/>
        <a:ext cx="4320000" cy="648000"/>
      </dsp:txXfrm>
    </dsp:sp>
    <dsp:sp modelId="{F37E9F80-E327-4347-BDE6-3B1A4FC18B50}">
      <dsp:nvSpPr>
        <dsp:cNvPr id="0" name=""/>
        <dsp:cNvSpPr/>
      </dsp:nvSpPr>
      <dsp:spPr>
        <a:xfrm>
          <a:off x="331199" y="2447079"/>
          <a:ext cx="4320000" cy="153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- Provides guidance for improving ISMS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- Provides a centralised framework	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- Provides certification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199" y="2447079"/>
        <a:ext cx="4320000" cy="1537146"/>
      </dsp:txXfrm>
    </dsp:sp>
    <dsp:sp modelId="{5AA45079-08AA-4BE4-85CD-A5CF354E8239}">
      <dsp:nvSpPr>
        <dsp:cNvPr id="0" name=""/>
        <dsp:cNvSpPr/>
      </dsp:nvSpPr>
      <dsp:spPr>
        <a:xfrm>
          <a:off x="6811200" y="3849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8586A-EDDF-4FF8-B4A9-3E8ED7ADD612}">
      <dsp:nvSpPr>
        <dsp:cNvPr id="0" name=""/>
        <dsp:cNvSpPr/>
      </dsp:nvSpPr>
      <dsp:spPr>
        <a:xfrm>
          <a:off x="5407199" y="172016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dirty="0">
              <a:latin typeface="Arial" panose="020B0604020202020204" pitchFamily="34" charset="0"/>
              <a:cs typeface="Arial" panose="020B0604020202020204" pitchFamily="34" charset="0"/>
            </a:rPr>
            <a:t>NIST SP 800/30</a:t>
          </a:r>
          <a:endParaRPr lang="en-US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07199" y="1720165"/>
        <a:ext cx="4320000" cy="648000"/>
      </dsp:txXfrm>
    </dsp:sp>
    <dsp:sp modelId="{7D8C0368-14E7-4256-9553-FF2F742AD146}">
      <dsp:nvSpPr>
        <dsp:cNvPr id="0" name=""/>
        <dsp:cNvSpPr/>
      </dsp:nvSpPr>
      <dsp:spPr>
        <a:xfrm>
          <a:off x="5407199" y="2447079"/>
          <a:ext cx="4320000" cy="153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- Alternative to ISO/IEC 27001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- Provides a Risk assessment guideline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07199" y="2447079"/>
        <a:ext cx="4320000" cy="153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8E00-21E3-4EF3-AF09-986FED76E9C4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824BC-7436-4A91-B7BC-3D1AEC317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9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INFO SEC DEFINITION – The protection of both physical and digital info against unauthorised access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824BC-7436-4A91-B7BC-3D1AEC317B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9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824BC-7436-4A91-B7BC-3D1AEC317BE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7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824BC-7436-4A91-B7BC-3D1AEC317B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3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68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99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5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2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1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66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02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97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2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2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14/04/2025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kali-linux-exploitation-tools/" TargetMode="External"/><Relationship Id="rId2" Type="http://schemas.openxmlformats.org/officeDocument/2006/relationships/hyperlink" Target="https://www.ibm.com/think/topics/information-secu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for-organisations/law-enforcement/guide-to-le-processing/penalties/" TargetMode="External"/><Relationship Id="rId4" Type="http://schemas.openxmlformats.org/officeDocument/2006/relationships/hyperlink" Target="https://ico.org.uk/for-organisations/report-a-breach/personal-data-breach/personal-data-breaches-a-gui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7045" b="79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77875"/>
            <a:ext cx="10058400" cy="3565525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England Hospital Security Report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4555522-78A2-4549-B9C3-DE59B8F7D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835241"/>
            <a:ext cx="10273802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OCEAN GRAHAM                                            Student ID:  15228802</a:t>
            </a:r>
          </a:p>
        </p:txBody>
      </p:sp>
    </p:spTree>
    <p:extLst>
      <p:ext uri="{BB962C8B-B14F-4D97-AF65-F5344CB8AC3E}">
        <p14:creationId xmlns:p14="http://schemas.microsoft.com/office/powerpoint/2010/main" val="330700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6147-41C5-5939-C07B-AC2AFA7B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267D-4231-2C59-DFCC-E3A81F1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D00-0CC2-E2B5-A08C-5504D5C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648"/>
            <a:ext cx="10515600" cy="478932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Two Factor Authentication / External Approval System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Access requires two levels of identification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Protects against Phishing, Brute-force attack, Keylogging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Security and Access Control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Restricting access to resources via regulating who can view resources based on 	  clearance/role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Protects against Unauthorised access, Privilege escalation, Brute-force attack, 	 	  Phishing</a:t>
            </a:r>
          </a:p>
        </p:txBody>
      </p:sp>
    </p:spTree>
    <p:extLst>
      <p:ext uri="{BB962C8B-B14F-4D97-AF65-F5344CB8AC3E}">
        <p14:creationId xmlns:p14="http://schemas.microsoft.com/office/powerpoint/2010/main" val="37318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E4D-66CB-2890-3F7D-CFC74D51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3268-1A56-5E39-56E2-C3D3DD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BEB1-0290-2804-1E6E-CB616498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578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Encryption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Converting plaintext into ciphered text which makes it unreadable without the 	  	  decryption key 	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Protects against Brute-force attacks, Phishing, Man-in-the-Middle, SQL Injection, 	  DoS/DDoS	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Network Segmentation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Divides network into smaller isolated networks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Limits damage by restricting damage to only the breached segment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4F66-4841-F749-028C-7B0EF9EA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C9AC-97E3-499F-8A27-1B3A9CB7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7333"/>
            <a:ext cx="6656537" cy="402336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Cloud Computing?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Cloud Computing?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Flexibility &amp; Efficiency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Inbuilt Security and security expert personnel in 	provider organisation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Cloud Computing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Reliant on internet connectivity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Expensive upfront investment and maintenance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27707-98F9-3C30-D97F-85844BC3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17" y="2059628"/>
            <a:ext cx="3401863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5315-20EA-DDE8-300A-7EB34CAE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Computing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CE57AD-0E95-EA10-5B50-92447AB7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4147"/>
            <a:ext cx="6089583" cy="4059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Main Cloud Platform Providers:                                  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E95BD-D5A5-D50C-35E4-6DE8D769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17" y="2032484"/>
            <a:ext cx="3401863" cy="3401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9466C-A50D-9304-D034-32AF218600DF}"/>
              </a:ext>
            </a:extLst>
          </p:cNvPr>
          <p:cNvSpPr txBox="1"/>
          <p:nvPr/>
        </p:nvSpPr>
        <p:spPr>
          <a:xfrm>
            <a:off x="1097281" y="2476850"/>
            <a:ext cx="653876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Web Services (AWS)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Offers a wide scale of security services such as 	encryption Monitoring and Logging</a:t>
            </a:r>
          </a:p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Provides a wide scale of security tools similar to 	AWS but also provides tools such as Identity and 	Access 	Management (IAM)</a:t>
            </a:r>
          </a:p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Cloud Platform (GCP)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 Specialises in data encryption and analytics</a:t>
            </a: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8AB8-84F7-64CB-FEF0-AADCE658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Computing -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359B-DEA7-E4F3-6599-D77AB901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33135"/>
            <a:ext cx="10058400" cy="402272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 Rehost – Moving data as is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 Refactor – Move with small changes to fit the cloud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Replatform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Move with upgrades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 Rebuild – Start completely new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 Replace – Use a cloud-based app instead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 Retire – Remove things that are not needed</a:t>
            </a:r>
          </a:p>
          <a:p>
            <a:endParaRPr lang="en-GB" dirty="0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E93CC583-D775-187F-2A05-7BF3733D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0762" y="2033135"/>
            <a:ext cx="3404601" cy="34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70-4376-54BF-2639-5E68BF2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and Social Repercussions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AB7D-C093-E9BA-2544-214CCAAD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9389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repercussions for not following guidelines of Legislations:</a:t>
            </a:r>
          </a:p>
          <a:p>
            <a:pPr marL="201168" lvl="1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HIPAA</a:t>
            </a:r>
          </a:p>
          <a:p>
            <a:pPr marL="201168" lvl="1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GDPR</a:t>
            </a:r>
          </a:p>
          <a:p>
            <a:pPr marL="201168" lvl="1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Common Law Duty of Confidentiality</a:t>
            </a:r>
          </a:p>
          <a:p>
            <a:pPr marL="201168" lvl="1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Data Protection Act 2018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Criminal Charges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Fines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Credibility, Trust and Reputation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 to Patients and Staff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699D-0BBE-8AA3-9783-9FE70193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0A21D-0CF9-E4B7-8120-1A674EC4D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4256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integral factor to invest in for an organization to protect against risk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Hospital Infrastructure holds many vulnerabilities which elevates the risk of the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mitigation strategies identified and if applied the threat to the CIA Triangle               will be limited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Computing is a valuable process to invest into for the future to protect the assets and sensitive information the hospital holds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209B-B014-77AE-CDFE-88E8DF5E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EC7E-1A17-D5E1-4AA8-B79B398B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IBM, 2024,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 Linux – Exploitation Tools | </a:t>
            </a:r>
            <a:r>
              <a:rPr lang="en-GB" sz="24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data breaches: a guide | ICO</a:t>
            </a:r>
            <a:endParaRPr lang="en-GB" sz="2400" i="1" dirty="0"/>
          </a:p>
          <a:p>
            <a:r>
              <a:rPr lang="en-GB" sz="24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Penalties | ICO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63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3789-B0E6-47D7-683C-F9FE890F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3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7D23-0D1C-A628-44BB-EB61AAC2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5710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Why Security is needed?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Industry Standards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Hospital IT Infrastructure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Vulnerabilities Identified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Mitigation strategies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Cloud Computing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Legal and Social Repercussions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5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Security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1912"/>
            <a:ext cx="10058400" cy="402336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 target for attacks due to value and importance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data secure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Risk of security breaches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Mitigate and remediate damage in cases of breach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the principles of CIA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783" y="1931912"/>
            <a:ext cx="4260705" cy="38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CDE-3200-55A4-777D-9263B7E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Standards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E349C-EBD8-C51B-2D3D-985D530D0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239223"/>
              </p:ext>
            </p:extLst>
          </p:nvPr>
        </p:nvGraphicFramePr>
        <p:xfrm>
          <a:off x="1096963" y="1864551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78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14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Workstations using Windows 8 or 10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Servers working on Windows 2016, 2019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Legacy Windows XP systems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Online Web Services via Internet to access records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Linux based SQL servers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J2EE Java Glass Fish application servers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0CE1-85F3-7EB9-4A72-C03D9A79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53BA-2223-B1E0-977C-AAB2BEFC2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4452"/>
            <a:ext cx="6295980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assessment was developed via online research                                                               on vulnerabilities within systems using CVE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was laid out in tables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Penetration testing to further identify and confirm vulnerabilities within the systems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7220-B1C4-11AA-0DBB-0161CA70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38"/>
          <a:stretch/>
        </p:blipFill>
        <p:spPr>
          <a:xfrm>
            <a:off x="7393260" y="1945254"/>
            <a:ext cx="4798740" cy="29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0D60-DC68-9F10-3A96-9963BED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Issues and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E1F1-DF5E-72EC-5FE7-A2D9EA97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2316"/>
            <a:ext cx="3655994" cy="47572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of Life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Spoofing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DoS/DDoS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Injections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Escalation of Privileges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Outdated Hardware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Man-In-The-Middle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ABA90-DB1D-3E78-9C75-5CE5B9A6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17" y="1878301"/>
            <a:ext cx="3067803" cy="4104222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7A373C-42B3-B50B-D6E5-3FA229BCC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41" y="1878301"/>
            <a:ext cx="3523709" cy="41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AAA-2A93-F458-D532-21B0019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3C96-813B-0349-FCEF-66B0F061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2663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 Linux 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nMap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Metasploit 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TheHarvester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ShellPhish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Map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OpenVAS performs vulnerability scans and makes reports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07046-6CEA-600A-CAD7-71273EF0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564" y="2008778"/>
            <a:ext cx="2954116" cy="32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4C7A-4D9C-ADA7-8E83-00302C9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D5C3-83AF-AE90-20C0-8EF1E999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807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to New Systems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e.g. Windows Server 2022 and Windows 11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Have better security protection and features to mitigate threats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Can help resolve and mitigate risks relating to End of Life and Legacy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Firewalls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Protect network against unauthorised access via controlling network traffic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Protects against SQL Injection, Heap-based Buffer overflow, Malware, DoS/DDoS, 	  Brute-force attack</a:t>
            </a:r>
          </a:p>
        </p:txBody>
      </p:sp>
    </p:spTree>
    <p:extLst>
      <p:ext uri="{BB962C8B-B14F-4D97-AF65-F5344CB8AC3E}">
        <p14:creationId xmlns:p14="http://schemas.microsoft.com/office/powerpoint/2010/main" val="18937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810</TotalTime>
  <Words>792</Words>
  <Application>Microsoft Office PowerPoint</Application>
  <PresentationFormat>Widescreen</PresentationFormat>
  <Paragraphs>138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Retrospect</vt:lpstr>
      <vt:lpstr>New England Hospital Security Report</vt:lpstr>
      <vt:lpstr>Things explored </vt:lpstr>
      <vt:lpstr>Why Security is Needed?</vt:lpstr>
      <vt:lpstr>Industry Standards</vt:lpstr>
      <vt:lpstr>Hospital IT Infrastructure</vt:lpstr>
      <vt:lpstr>Risk Assessments</vt:lpstr>
      <vt:lpstr>Identified Issues and Threats</vt:lpstr>
      <vt:lpstr>Penetration Testing</vt:lpstr>
      <vt:lpstr>Mitigation Strategies</vt:lpstr>
      <vt:lpstr>Mitigation Strategies</vt:lpstr>
      <vt:lpstr>Mitigation Strategies</vt:lpstr>
      <vt:lpstr>Cloud Computing</vt:lpstr>
      <vt:lpstr>Cloud Computing</vt:lpstr>
      <vt:lpstr>Cloud Computing - Migration</vt:lpstr>
      <vt:lpstr>Legal and Social Repercussions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30</cp:revision>
  <dcterms:created xsi:type="dcterms:W3CDTF">2025-04-07T08:07:42Z</dcterms:created>
  <dcterms:modified xsi:type="dcterms:W3CDTF">2025-04-14T10:56:40Z</dcterms:modified>
</cp:coreProperties>
</file>